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6"/>
  </p:notesMasterIdLst>
  <p:handoutMasterIdLst>
    <p:handoutMasterId r:id="rId27"/>
  </p:handoutMasterIdLst>
  <p:sldIdLst>
    <p:sldId id="267" r:id="rId2"/>
    <p:sldId id="285" r:id="rId3"/>
    <p:sldId id="305" r:id="rId4"/>
    <p:sldId id="302" r:id="rId5"/>
    <p:sldId id="315" r:id="rId6"/>
    <p:sldId id="303" r:id="rId7"/>
    <p:sldId id="309" r:id="rId8"/>
    <p:sldId id="304" r:id="rId9"/>
    <p:sldId id="307" r:id="rId10"/>
    <p:sldId id="310" r:id="rId11"/>
    <p:sldId id="308" r:id="rId12"/>
    <p:sldId id="311" r:id="rId13"/>
    <p:sldId id="312" r:id="rId14"/>
    <p:sldId id="299" r:id="rId15"/>
    <p:sldId id="300" r:id="rId16"/>
    <p:sldId id="301" r:id="rId17"/>
    <p:sldId id="318" r:id="rId18"/>
    <p:sldId id="317" r:id="rId19"/>
    <p:sldId id="316" r:id="rId20"/>
    <p:sldId id="319" r:id="rId21"/>
    <p:sldId id="321" r:id="rId22"/>
    <p:sldId id="320" r:id="rId23"/>
    <p:sldId id="322" r:id="rId24"/>
    <p:sldId id="314" r:id="rId25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11"/>
    <a:srgbClr val="4D4D4C"/>
    <a:srgbClr val="003399"/>
    <a:srgbClr val="174D83"/>
    <a:srgbClr val="FFE500"/>
    <a:srgbClr val="1D1D1B"/>
    <a:srgbClr val="364B9B"/>
    <a:srgbClr val="3155A6"/>
    <a:srgbClr val="64C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94707" autoAdjust="0"/>
  </p:normalViewPr>
  <p:slideViewPr>
    <p:cSldViewPr>
      <p:cViewPr varScale="1">
        <p:scale>
          <a:sx n="51" d="100"/>
          <a:sy n="51" d="100"/>
        </p:scale>
        <p:origin x="58" y="75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4ACBA6-AC97-4BBB-8534-3A5A1AC53110}" type="datetimeFigureOut">
              <a:rPr lang="es-UY"/>
              <a:pPr>
                <a:defRPr/>
              </a:pPr>
              <a:t>18/9/2023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AAA5512-3BE7-43CC-B6DC-279CCE954AF5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423983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BF747BE-FD57-47B8-9AEE-3C5F69CEE5C7}" type="datetimeFigureOut">
              <a:rPr lang="es-UY"/>
              <a:pPr>
                <a:defRPr/>
              </a:pPr>
              <a:t>18/9/2023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5E7806E-F43D-4140-B82C-74A0ACB3B3FE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786172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8575"/>
            <a:ext cx="9144000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UY"/>
          </a:p>
        </p:txBody>
      </p:sp>
      <p:sp>
        <p:nvSpPr>
          <p:cNvPr id="5" name="Elipse 4"/>
          <p:cNvSpPr/>
          <p:nvPr userDrawn="1"/>
        </p:nvSpPr>
        <p:spPr>
          <a:xfrm>
            <a:off x="395288" y="74613"/>
            <a:ext cx="2089150" cy="2063750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UY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11960" y="1035571"/>
            <a:ext cx="3960440" cy="1536179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43808" y="3795886"/>
            <a:ext cx="5864696" cy="936104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93493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pic>
        <p:nvPicPr>
          <p:cNvPr id="3" name="Imagen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025"/>
            <a:ext cx="91440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064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95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Marcador de texto"/>
          <p:cNvSpPr>
            <a:spLocks noGrp="1"/>
          </p:cNvSpPr>
          <p:nvPr>
            <p:ph idx="1"/>
          </p:nvPr>
        </p:nvSpPr>
        <p:spPr bwMode="auto">
          <a:xfrm>
            <a:off x="539552" y="699542"/>
            <a:ext cx="8280920" cy="381642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s-ES" altLang="es-ES" noProof="0" dirty="0"/>
              <a:t>Haga clic para modificar el estilo de texto del patrón</a:t>
            </a:r>
          </a:p>
          <a:p>
            <a:pPr lvl="1"/>
            <a:r>
              <a:rPr lang="es-ES" altLang="es-ES" noProof="0" dirty="0"/>
              <a:t>Segundo nivel</a:t>
            </a:r>
          </a:p>
          <a:p>
            <a:pPr lvl="2"/>
            <a:r>
              <a:rPr lang="es-ES" altLang="es-ES" noProof="0" dirty="0"/>
              <a:t>Tercer nivel</a:t>
            </a:r>
          </a:p>
          <a:p>
            <a:pPr lvl="3"/>
            <a:r>
              <a:rPr lang="es-ES" altLang="es-ES" noProof="0" dirty="0"/>
              <a:t>Cuarto nivel</a:t>
            </a:r>
          </a:p>
          <a:p>
            <a:pPr lvl="4"/>
            <a:r>
              <a:rPr lang="es-ES" altLang="es-ES" noProof="0" dirty="0"/>
              <a:t>Quinto</a:t>
            </a:r>
            <a:endParaRPr lang="es-UY" altLang="es-ES" noProof="0" dirty="0"/>
          </a:p>
        </p:txBody>
      </p:sp>
      <p:pic>
        <p:nvPicPr>
          <p:cNvPr id="4" name="Imagen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025"/>
            <a:ext cx="91440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26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11113"/>
            <a:ext cx="882015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  <a:endParaRPr lang="es-UY" altLang="es-ES" smtClean="0"/>
          </a:p>
        </p:txBody>
      </p:sp>
      <p:grpSp>
        <p:nvGrpSpPr>
          <p:cNvPr id="1027" name="Grupo 10"/>
          <p:cNvGrpSpPr>
            <a:grpSpLocks/>
          </p:cNvGrpSpPr>
          <p:nvPr userDrawn="1"/>
        </p:nvGrpSpPr>
        <p:grpSpPr bwMode="auto">
          <a:xfrm>
            <a:off x="0" y="3435350"/>
            <a:ext cx="9153525" cy="1708150"/>
            <a:chOff x="0" y="3435846"/>
            <a:chExt cx="9152806" cy="1707654"/>
          </a:xfrm>
        </p:grpSpPr>
        <p:sp>
          <p:nvSpPr>
            <p:cNvPr id="12" name="Rectángulo 11"/>
            <p:cNvSpPr/>
            <p:nvPr userDrawn="1"/>
          </p:nvSpPr>
          <p:spPr>
            <a:xfrm>
              <a:off x="0" y="3435846"/>
              <a:ext cx="9143282" cy="17076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UY"/>
            </a:p>
          </p:txBody>
        </p:sp>
        <p:pic>
          <p:nvPicPr>
            <p:cNvPr id="1031" name="Imagen 12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231651"/>
              <a:ext cx="9152806" cy="911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39750" y="842963"/>
            <a:ext cx="828040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</a:t>
            </a:r>
            <a:endParaRPr lang="es-UY" altLang="es-E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1" r:id="rId2"/>
    <p:sldLayoutId id="2147483974" r:id="rId3"/>
    <p:sldLayoutId id="2147483972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2"/>
          <p:cNvSpPr>
            <a:spLocks noGrp="1"/>
          </p:cNvSpPr>
          <p:nvPr>
            <p:ph type="ctrTitle"/>
          </p:nvPr>
        </p:nvSpPr>
        <p:spPr>
          <a:xfrm>
            <a:off x="4211638" y="1035050"/>
            <a:ext cx="3960812" cy="1536700"/>
          </a:xfrm>
        </p:spPr>
        <p:txBody>
          <a:bodyPr/>
          <a:lstStyle/>
          <a:p>
            <a:r>
              <a:rPr lang="es-UY" altLang="es-UY" smtClean="0">
                <a:solidFill>
                  <a:schemeClr val="bg1"/>
                </a:solidFill>
              </a:rPr>
              <a:t>Comunidad PMOs del Estado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843213" y="3195638"/>
            <a:ext cx="5865812" cy="1536700"/>
          </a:xfrm>
        </p:spPr>
        <p:txBody>
          <a:bodyPr anchor="ctr"/>
          <a:lstStyle/>
          <a:p>
            <a:pPr>
              <a:defRPr/>
            </a:pPr>
            <a:r>
              <a:rPr lang="es-UY" dirty="0" smtClean="0">
                <a:solidFill>
                  <a:srgbClr val="FFE500"/>
                </a:solidFill>
              </a:rPr>
              <a:t>AGILIDAD EN LAS OFICINAS DE GESTIÓN DE PROYECTOS, PORTAFOLIOS Y ESTRATÉGIAS (PMOs)</a:t>
            </a:r>
            <a:endParaRPr lang="es-UY" dirty="0">
              <a:solidFill>
                <a:srgbClr val="FFE5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Sus funciones se reinventan o adaptan para </a:t>
            </a:r>
            <a:r>
              <a:rPr lang="es-UY" altLang="es-UY" b="1" dirty="0" smtClean="0">
                <a:solidFill>
                  <a:schemeClr val="bg1">
                    <a:lumMod val="75000"/>
                  </a:schemeClr>
                </a:solidFill>
              </a:rPr>
              <a:t>aportar valor </a:t>
            </a: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Proponer </a:t>
            </a:r>
            <a:r>
              <a:rPr lang="es-UY" altLang="es-UY" b="1" dirty="0" smtClean="0">
                <a:solidFill>
                  <a:schemeClr val="bg1">
                    <a:lumMod val="75000"/>
                  </a:schemeClr>
                </a:solidFill>
              </a:rPr>
              <a:t>marcos de trabajo</a:t>
            </a: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>
                <a:solidFill>
                  <a:srgbClr val="00B050"/>
                </a:solidFill>
              </a:rPr>
              <a:t>Gestionar y presentar </a:t>
            </a:r>
            <a:r>
              <a:rPr lang="es-UY" altLang="es-UY" b="1" dirty="0" smtClean="0">
                <a:solidFill>
                  <a:srgbClr val="00B050"/>
                </a:solidFill>
              </a:rPr>
              <a:t>métricas de valor </a:t>
            </a:r>
            <a:r>
              <a:rPr lang="es-UY" altLang="es-UY" dirty="0" smtClean="0">
                <a:solidFill>
                  <a:srgbClr val="00B050"/>
                </a:solidFill>
              </a:rPr>
              <a:t>para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Entrenar a las partes interesadas </a:t>
            </a:r>
            <a:r>
              <a:rPr lang="es-UY" altLang="es-UY" dirty="0" smtClean="0"/>
              <a:t>del negocio sobre los nuevos paradigmas de agilidad</a:t>
            </a:r>
            <a:endParaRPr lang="es-UY" altLang="es-UY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147635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9144000" cy="471488"/>
          </a:xfrm>
        </p:spPr>
        <p:txBody>
          <a:bodyPr/>
          <a:lstStyle/>
          <a:p>
            <a:r>
              <a:rPr lang="es-UY" altLang="es-UY" dirty="0" smtClean="0"/>
              <a:t>¿Enfoque de una PMO ágil? –métricas de valor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305780" y="699542"/>
            <a:ext cx="86587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Para los stakeholders del negocio: gestión de beneficios y rendimiento de los proyectos de la cartera: 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/>
              <a:t>Indicadores basados en </a:t>
            </a:r>
            <a:r>
              <a:rPr lang="es-UY" altLang="es-UY" b="1" dirty="0"/>
              <a:t>caso de negocio </a:t>
            </a:r>
            <a:r>
              <a:rPr lang="es-UY" altLang="es-UY" dirty="0"/>
              <a:t>(por ejemplo ROI), 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/>
              <a:t>Indicadores de </a:t>
            </a:r>
            <a:r>
              <a:rPr lang="es-UY" altLang="es-UY" b="1" dirty="0"/>
              <a:t>Valor Ganado</a:t>
            </a:r>
            <a:r>
              <a:rPr lang="es-UY" altLang="es-UY" dirty="0"/>
              <a:t>: predicciones de atrasos o adelantos en cronograma según ejecución presupuestal (sobre ejecución, sub ejecución) – SPI, CPI, ETC</a:t>
            </a:r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CMI con el rendimiento en los proyectos</a:t>
            </a:r>
            <a:br>
              <a:rPr lang="es-UY" altLang="es-UY" dirty="0" smtClean="0"/>
            </a:br>
            <a:r>
              <a:rPr lang="es-UY" altLang="es-UY" dirty="0" smtClean="0"/>
              <a:t>más prioritarios: 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Métricas de </a:t>
            </a:r>
            <a:r>
              <a:rPr lang="es-UY" altLang="es-UY" dirty="0" err="1" smtClean="0"/>
              <a:t>Kanban</a:t>
            </a:r>
            <a:r>
              <a:rPr lang="es-UY" altLang="es-UY" dirty="0" smtClean="0"/>
              <a:t> (Lead time, WIP), 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Gráficos de </a:t>
            </a:r>
            <a:r>
              <a:rPr lang="es-UY" altLang="es-UY" dirty="0" err="1" smtClean="0"/>
              <a:t>burn</a:t>
            </a:r>
            <a:r>
              <a:rPr lang="es-UY" altLang="es-UY" dirty="0" smtClean="0"/>
              <a:t>-up / </a:t>
            </a:r>
            <a:r>
              <a:rPr lang="es-UY" altLang="es-UY" dirty="0" err="1" smtClean="0"/>
              <a:t>burn-down</a:t>
            </a:r>
            <a:r>
              <a:rPr lang="es-UY" altLang="es-UY" dirty="0" smtClean="0"/>
              <a:t> </a:t>
            </a:r>
          </a:p>
          <a:p>
            <a:pPr marL="4429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err="1" smtClean="0"/>
              <a:t>Indices</a:t>
            </a:r>
            <a:r>
              <a:rPr lang="es-UY" altLang="es-UY" dirty="0" smtClean="0"/>
              <a:t> de fallos / métricas de calidad</a:t>
            </a:r>
          </a:p>
          <a:p>
            <a:pPr lvl="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2608796"/>
            <a:ext cx="4067944" cy="235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Sus funciones se reinventan o adaptan para </a:t>
            </a:r>
            <a:r>
              <a:rPr lang="es-UY" altLang="es-UY" b="1" dirty="0" smtClean="0">
                <a:solidFill>
                  <a:schemeClr val="bg1">
                    <a:lumMod val="75000"/>
                  </a:schemeClr>
                </a:solidFill>
              </a:rPr>
              <a:t>aportar valor </a:t>
            </a: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Proponer </a:t>
            </a:r>
            <a:r>
              <a:rPr lang="es-UY" altLang="es-UY" b="1" dirty="0" smtClean="0">
                <a:solidFill>
                  <a:schemeClr val="bg1">
                    <a:lumMod val="75000"/>
                  </a:schemeClr>
                </a:solidFill>
              </a:rPr>
              <a:t>marcos de trabajo</a:t>
            </a: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>
                <a:solidFill>
                  <a:schemeClr val="bg1">
                    <a:lumMod val="75000"/>
                  </a:schemeClr>
                </a:solidFill>
              </a:rPr>
              <a:t>Gestionar y presentar </a:t>
            </a:r>
            <a:r>
              <a:rPr lang="es-UY" altLang="es-UY" b="1" dirty="0">
                <a:solidFill>
                  <a:schemeClr val="bg1">
                    <a:lumMod val="75000"/>
                  </a:schemeClr>
                </a:solidFill>
              </a:rPr>
              <a:t>métricas de valor </a:t>
            </a:r>
            <a:r>
              <a:rPr lang="es-UY" altLang="es-UY" dirty="0">
                <a:solidFill>
                  <a:schemeClr val="bg1">
                    <a:lumMod val="75000"/>
                  </a:schemeClr>
                </a:solidFill>
              </a:rPr>
              <a:t>para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>
                <a:solidFill>
                  <a:srgbClr val="00B050"/>
                </a:solidFill>
              </a:rPr>
              <a:t>Entrenar a las partes interesadas </a:t>
            </a:r>
            <a:r>
              <a:rPr lang="es-UY" altLang="es-UY" dirty="0" smtClean="0">
                <a:solidFill>
                  <a:srgbClr val="00B050"/>
                </a:solidFill>
              </a:rPr>
              <a:t>del negocio sobre los nuevos paradigmas de agilidad</a:t>
            </a:r>
            <a:endParaRPr lang="es-UY" altLang="es-UY" dirty="0">
              <a:solidFill>
                <a:srgbClr val="00B050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9021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9144000" cy="471488"/>
          </a:xfrm>
        </p:spPr>
        <p:txBody>
          <a:bodyPr/>
          <a:lstStyle/>
          <a:p>
            <a:r>
              <a:rPr lang="es-UY" altLang="es-UY" dirty="0" smtClean="0"/>
              <a:t>¿Enfoque de una PMO ágil? – entrenar a stakeholders</a:t>
            </a:r>
          </a:p>
        </p:txBody>
      </p:sp>
      <p:sp>
        <p:nvSpPr>
          <p:cNvPr id="5" name="Título 2"/>
          <p:cNvSpPr txBox="1">
            <a:spLocks/>
          </p:cNvSpPr>
          <p:nvPr/>
        </p:nvSpPr>
        <p:spPr bwMode="auto">
          <a:xfrm>
            <a:off x="305780" y="699542"/>
            <a:ext cx="86587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Una vez establecidos los marcos de trabajo y sus roles, organizar </a:t>
            </a:r>
            <a:r>
              <a:rPr lang="es-UY" altLang="es-UY" b="1" dirty="0" smtClean="0"/>
              <a:t>charlas, talleres y otros mecanismos para difundirlos</a:t>
            </a:r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Retrospectivas por perfiles o roles: </a:t>
            </a:r>
            <a:r>
              <a:rPr lang="es-UY" altLang="es-UY" dirty="0" smtClean="0"/>
              <a:t>“¿Cómo funcionamos como </a:t>
            </a:r>
            <a:r>
              <a:rPr lang="es-UY" altLang="es-UY" dirty="0" err="1" smtClean="0"/>
              <a:t>product</a:t>
            </a:r>
            <a:r>
              <a:rPr lang="es-UY" altLang="es-UY" dirty="0" smtClean="0"/>
              <a:t> Owner?”, “¿cómo funcionamos como equipo de proyecto?” “¿Qué esperan de la PMO?”</a:t>
            </a:r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Transformación hacia la agilidad organizacional:</a:t>
            </a:r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Al inicio la PMO es protagonista del cambio y difusión de los marcos en proyectos (</a:t>
            </a:r>
            <a:r>
              <a:rPr lang="es-UY" altLang="es-UY" dirty="0" err="1" smtClean="0"/>
              <a:t>choose</a:t>
            </a:r>
            <a:r>
              <a:rPr lang="es-UY" altLang="es-UY" dirty="0" smtClean="0"/>
              <a:t> </a:t>
            </a:r>
            <a:r>
              <a:rPr lang="es-UY" altLang="es-UY" dirty="0" err="1" smtClean="0"/>
              <a:t>your</a:t>
            </a:r>
            <a:r>
              <a:rPr lang="es-UY" altLang="es-UY" dirty="0" smtClean="0"/>
              <a:t> </a:t>
            </a:r>
            <a:r>
              <a:rPr lang="es-UY" altLang="es-UY" dirty="0" err="1" smtClean="0"/>
              <a:t>way</a:t>
            </a:r>
            <a:r>
              <a:rPr lang="es-UY" altLang="es-UY" dirty="0" smtClean="0"/>
              <a:t> of </a:t>
            </a:r>
            <a:r>
              <a:rPr lang="es-UY" altLang="es-UY" dirty="0" err="1" smtClean="0"/>
              <a:t>working</a:t>
            </a:r>
            <a:r>
              <a:rPr lang="es-UY" altLang="es-UY" dirty="0" smtClean="0"/>
              <a:t>)</a:t>
            </a:r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Con el tiempo los stakeholders se van apropiando y empiezan a sugerir mejoras a la PMO y entre pares</a:t>
            </a:r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Los stakeholders adoptan estos modelos para otros ámbitos (procesos de negocio o estratégicos), transformando en ágil a la propia organización.</a:t>
            </a:r>
          </a:p>
          <a:p>
            <a:pPr marL="722313" lvl="2" indent="-26511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265113" lvl="1" indent="-26511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lvl="3">
              <a:spcBef>
                <a:spcPts val="600"/>
              </a:spcBef>
              <a:spcAft>
                <a:spcPts val="600"/>
              </a:spcAft>
            </a:pPr>
            <a:endParaRPr lang="es-UY" altLang="es-UY" dirty="0" smtClean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dirty="0"/>
          </a:p>
        </p:txBody>
      </p:sp>
    </p:spTree>
    <p:extLst>
      <p:ext uri="{BB962C8B-B14F-4D97-AF65-F5344CB8AC3E}">
        <p14:creationId xmlns:p14="http://schemas.microsoft.com/office/powerpoint/2010/main" val="23395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 PMO ágil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323854"/>
              </p:ext>
            </p:extLst>
          </p:nvPr>
        </p:nvGraphicFramePr>
        <p:xfrm>
          <a:off x="251520" y="771550"/>
          <a:ext cx="8568630" cy="4068781"/>
        </p:xfrm>
        <a:graphic>
          <a:graphicData uri="http://schemas.openxmlformats.org/drawingml/2006/table">
            <a:tbl>
              <a:tblPr/>
              <a:tblGrid>
                <a:gridCol w="5544616">
                  <a:extLst>
                    <a:ext uri="{9D8B030D-6E8A-4147-A177-3AD203B41FA5}">
                      <a16:colId xmlns:a16="http://schemas.microsoft.com/office/drawing/2014/main" val="2468073464"/>
                    </a:ext>
                  </a:extLst>
                </a:gridCol>
                <a:gridCol w="3024014">
                  <a:extLst>
                    <a:ext uri="{9D8B030D-6E8A-4147-A177-3AD203B41FA5}">
                      <a16:colId xmlns:a16="http://schemas.microsoft.com/office/drawing/2014/main" val="3089269204"/>
                    </a:ext>
                  </a:extLst>
                </a:gridCol>
              </a:tblGrid>
              <a:tr h="14993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Manifiesto Ágil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Enfoque PMO Ágil</a:t>
                      </a: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71802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Nuestra más alta prioridad es satisfacer al cliente a través </a:t>
                      </a:r>
                      <a:r>
                        <a:rPr lang="es-ES" sz="1600" dirty="0" smtClean="0">
                          <a:effectLst/>
                        </a:rPr>
                        <a:t/>
                      </a:r>
                      <a:br>
                        <a:rPr lang="es-ES" sz="1600" dirty="0" smtClean="0">
                          <a:effectLst/>
                        </a:rPr>
                      </a:br>
                      <a:r>
                        <a:rPr lang="es-ES" sz="1600" dirty="0" smtClean="0">
                          <a:effectLst/>
                        </a:rPr>
                        <a:t>de </a:t>
                      </a:r>
                      <a:r>
                        <a:rPr lang="es-ES" sz="1600" dirty="0">
                          <a:effectLst/>
                        </a:rPr>
                        <a:t>una entrega temprana y continua de software valioso y útil.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29300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Entregar piezas de software funcionando frecuentemente, </a:t>
                      </a:r>
                      <a:r>
                        <a:rPr lang="es-ES" sz="1600" dirty="0" smtClean="0">
                          <a:effectLst/>
                        </a:rPr>
                        <a:t/>
                      </a:r>
                      <a:br>
                        <a:rPr lang="es-ES" sz="1600" dirty="0" smtClean="0">
                          <a:effectLst/>
                        </a:rPr>
                      </a:br>
                      <a:r>
                        <a:rPr lang="es-ES" sz="1600" dirty="0" smtClean="0">
                          <a:effectLst/>
                        </a:rPr>
                        <a:t>en </a:t>
                      </a:r>
                      <a:r>
                        <a:rPr lang="es-ES" sz="1600" dirty="0">
                          <a:effectLst/>
                        </a:rPr>
                        <a:t>periodos que abarcan de dos semanas a dos meses como máximo con una preferencia por la escala de tiempo corta.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992023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Bienvenidos los requerimientos de cambio, aun en etapas tardías del desarrollo. Los procesos ágiles toman el control del cambio y lo utilizan a favor de la ventaja competitiva del cliente.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380554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Integrar proyectos alrededor de individuos motivados. Otorgando a éstos el ambiente y soporte que necesitan y confiando en ellos para realizar el trabajo.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200" dirty="0">
                        <a:effectLst/>
                      </a:endParaRP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764981"/>
                  </a:ext>
                </a:extLst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987824" y="65140"/>
            <a:ext cx="61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¿podemos implantar algo del manifiesto a nivel de PMO?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8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 PMO ágil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708404"/>
              </p:ext>
            </p:extLst>
          </p:nvPr>
        </p:nvGraphicFramePr>
        <p:xfrm>
          <a:off x="395536" y="771550"/>
          <a:ext cx="8424614" cy="3804862"/>
        </p:xfrm>
        <a:graphic>
          <a:graphicData uri="http://schemas.openxmlformats.org/drawingml/2006/table">
            <a:tbl>
              <a:tblPr/>
              <a:tblGrid>
                <a:gridCol w="5328592">
                  <a:extLst>
                    <a:ext uri="{9D8B030D-6E8A-4147-A177-3AD203B41FA5}">
                      <a16:colId xmlns:a16="http://schemas.microsoft.com/office/drawing/2014/main" val="2468073464"/>
                    </a:ext>
                  </a:extLst>
                </a:gridCol>
                <a:gridCol w="3096022">
                  <a:extLst>
                    <a:ext uri="{9D8B030D-6E8A-4147-A177-3AD203B41FA5}">
                      <a16:colId xmlns:a16="http://schemas.microsoft.com/office/drawing/2014/main" val="3089269204"/>
                    </a:ext>
                  </a:extLst>
                </a:gridCol>
              </a:tblGrid>
              <a:tr h="14993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Manifiesto Ágil</a:t>
                      </a: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Enfoque PMO Ágil</a:t>
                      </a:r>
                    </a:p>
                  </a:txBody>
                  <a:tcPr marL="19523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71802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La gente de negocios y los desarrolladores deben trabajar diariamente juntos a lo largo del proyecto.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29300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El software utilizable es la medida primaria de progreso.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992023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El método más eficiente y efectivo de para transmitir información hacia y entre el equipo de desarrollo, son las conversaciones cara a cara.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380554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La atención continua a la excelencia técnica y el buen diseño mejora la agilidad.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47625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76498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987824" y="65140"/>
            <a:ext cx="61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¿podemos implantar algo del manifiesto a nivel de PMO?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1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Enfoque PMO ágil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503091"/>
              </p:ext>
            </p:extLst>
          </p:nvPr>
        </p:nvGraphicFramePr>
        <p:xfrm>
          <a:off x="395536" y="771550"/>
          <a:ext cx="8424614" cy="3889439"/>
        </p:xfrm>
        <a:graphic>
          <a:graphicData uri="http://schemas.openxmlformats.org/drawingml/2006/table">
            <a:tbl>
              <a:tblPr/>
              <a:tblGrid>
                <a:gridCol w="5184576">
                  <a:extLst>
                    <a:ext uri="{9D8B030D-6E8A-4147-A177-3AD203B41FA5}">
                      <a16:colId xmlns:a16="http://schemas.microsoft.com/office/drawing/2014/main" val="2468073464"/>
                    </a:ext>
                  </a:extLst>
                </a:gridCol>
                <a:gridCol w="3240038">
                  <a:extLst>
                    <a:ext uri="{9D8B030D-6E8A-4147-A177-3AD203B41FA5}">
                      <a16:colId xmlns:a16="http://schemas.microsoft.com/office/drawing/2014/main" val="3089269204"/>
                    </a:ext>
                  </a:extLst>
                </a:gridCol>
              </a:tblGrid>
              <a:tr h="149938"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Manifiesto Ágil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600" b="1" dirty="0">
                          <a:effectLst/>
                        </a:rPr>
                        <a:t>Enfoque PMO Ágil</a:t>
                      </a:r>
                    </a:p>
                  </a:txBody>
                  <a:tcPr marL="180000" marR="19523" marT="18742" marB="18742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71802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Los procesos ágiles promueven el desarrollo sustentable. Los patrocinadores, desarrolladores y usuarios deben ser capaces de mantener un ritmo constante de manera indefinida.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293006"/>
                  </a:ext>
                </a:extLst>
              </a:tr>
              <a:tr h="824658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Las mejores arquitecturas requerimientos y diseños emergen de equipos auto organizados.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992023"/>
                  </a:ext>
                </a:extLst>
              </a:tr>
              <a:tr h="779546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Simplicidad – el arte de maximizar la cantidad de trabajo no realizado - es esencial.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380554"/>
                  </a:ext>
                </a:extLst>
              </a:tr>
              <a:tr h="937111"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effectLst/>
                        </a:rPr>
                        <a:t>En intervalos regulares, el equipo reflexiona acerca de cómo ser más efectivo y ajusta y realiza afinaciones a su comportamiento en consecuencia.</a:t>
                      </a: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s-ES" sz="1600" dirty="0">
                        <a:effectLst/>
                      </a:endParaRPr>
                    </a:p>
                  </a:txBody>
                  <a:tcPr marL="180000" marR="476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764981"/>
                  </a:ext>
                </a:extLst>
              </a:tr>
            </a:tbl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2987824" y="65140"/>
            <a:ext cx="61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¿podemos implantar algo del manifiesto a nivel de PMO?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57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e 9"/>
          <p:cNvSpPr/>
          <p:nvPr/>
        </p:nvSpPr>
        <p:spPr>
          <a:xfrm>
            <a:off x="827584" y="1311610"/>
            <a:ext cx="7560840" cy="306034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Rectángulo redondeado 3"/>
          <p:cNvSpPr/>
          <p:nvPr/>
        </p:nvSpPr>
        <p:spPr>
          <a:xfrm>
            <a:off x="436186" y="1051477"/>
            <a:ext cx="18002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Identificar necesidades</a:t>
            </a:r>
            <a:endParaRPr lang="es-UY" dirty="0"/>
          </a:p>
        </p:txBody>
      </p:sp>
      <p:sp>
        <p:nvSpPr>
          <p:cNvPr id="7" name="Rectángulo redondeado 6"/>
          <p:cNvSpPr/>
          <p:nvPr/>
        </p:nvSpPr>
        <p:spPr>
          <a:xfrm>
            <a:off x="6762233" y="2894016"/>
            <a:ext cx="18002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Metas, planes (proyectos)</a:t>
            </a:r>
            <a:endParaRPr lang="es-UY" dirty="0"/>
          </a:p>
        </p:txBody>
      </p:sp>
      <p:sp>
        <p:nvSpPr>
          <p:cNvPr id="9" name="Rectángulo redondeado 8"/>
          <p:cNvSpPr/>
          <p:nvPr/>
        </p:nvSpPr>
        <p:spPr>
          <a:xfrm>
            <a:off x="134167" y="3167608"/>
            <a:ext cx="18002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Evaluar resultados</a:t>
            </a:r>
            <a:endParaRPr lang="es-UY" dirty="0"/>
          </a:p>
        </p:txBody>
      </p:sp>
      <p:grpSp>
        <p:nvGrpSpPr>
          <p:cNvPr id="17" name="Grupo 16"/>
          <p:cNvGrpSpPr/>
          <p:nvPr/>
        </p:nvGrpSpPr>
        <p:grpSpPr>
          <a:xfrm>
            <a:off x="2917419" y="754964"/>
            <a:ext cx="2376264" cy="792088"/>
            <a:chOff x="2627784" y="1134798"/>
            <a:chExt cx="2376264" cy="792088"/>
          </a:xfrm>
        </p:grpSpPr>
        <p:sp>
          <p:nvSpPr>
            <p:cNvPr id="5" name="Rectángulo redondeado 4"/>
            <p:cNvSpPr/>
            <p:nvPr/>
          </p:nvSpPr>
          <p:spPr>
            <a:xfrm>
              <a:off x="3203848" y="1134798"/>
              <a:ext cx="180020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dirty="0" smtClean="0"/>
                <a:t>Identificar iniciativas</a:t>
              </a:r>
              <a:endParaRPr lang="es-UY" dirty="0"/>
            </a:p>
          </p:txBody>
        </p:sp>
        <p:sp>
          <p:nvSpPr>
            <p:cNvPr id="11" name="Flecha derecha 10"/>
            <p:cNvSpPr/>
            <p:nvPr/>
          </p:nvSpPr>
          <p:spPr>
            <a:xfrm>
              <a:off x="2627784" y="1134798"/>
              <a:ext cx="504056" cy="1768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5646599" y="1036943"/>
            <a:ext cx="2741825" cy="792088"/>
            <a:chOff x="5364088" y="1617979"/>
            <a:chExt cx="2741825" cy="792088"/>
          </a:xfrm>
        </p:grpSpPr>
        <p:sp>
          <p:nvSpPr>
            <p:cNvPr id="6" name="Rectángulo redondeado 5"/>
            <p:cNvSpPr/>
            <p:nvPr/>
          </p:nvSpPr>
          <p:spPr>
            <a:xfrm>
              <a:off x="6305713" y="1617979"/>
              <a:ext cx="180020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dirty="0" smtClean="0"/>
                <a:t>Priorizar iniciativas</a:t>
              </a:r>
              <a:endParaRPr lang="es-UY" dirty="0"/>
            </a:p>
          </p:txBody>
        </p:sp>
        <p:sp>
          <p:nvSpPr>
            <p:cNvPr id="12" name="Flecha derecha 11"/>
            <p:cNvSpPr/>
            <p:nvPr/>
          </p:nvSpPr>
          <p:spPr>
            <a:xfrm>
              <a:off x="5364088" y="1707654"/>
              <a:ext cx="504056" cy="1768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3" name="Flecha derecha 12"/>
          <p:cNvSpPr/>
          <p:nvPr/>
        </p:nvSpPr>
        <p:spPr>
          <a:xfrm rot="6449658">
            <a:off x="7892088" y="2273288"/>
            <a:ext cx="504056" cy="176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grpSp>
        <p:nvGrpSpPr>
          <p:cNvPr id="19" name="Grupo 18"/>
          <p:cNvGrpSpPr/>
          <p:nvPr/>
        </p:nvGrpSpPr>
        <p:grpSpPr>
          <a:xfrm>
            <a:off x="3606478" y="3886651"/>
            <a:ext cx="2796205" cy="856273"/>
            <a:chOff x="2483768" y="3731701"/>
            <a:chExt cx="2796205" cy="856273"/>
          </a:xfrm>
        </p:grpSpPr>
        <p:sp>
          <p:nvSpPr>
            <p:cNvPr id="8" name="Rectángulo redondeado 7"/>
            <p:cNvSpPr/>
            <p:nvPr/>
          </p:nvSpPr>
          <p:spPr>
            <a:xfrm>
              <a:off x="2483768" y="3795886"/>
              <a:ext cx="1800200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dirty="0" smtClean="0"/>
                <a:t>Monitorear, ajustar</a:t>
              </a:r>
              <a:endParaRPr lang="es-UY" dirty="0"/>
            </a:p>
          </p:txBody>
        </p:sp>
        <p:sp>
          <p:nvSpPr>
            <p:cNvPr id="14" name="Flecha derecha 13"/>
            <p:cNvSpPr/>
            <p:nvPr/>
          </p:nvSpPr>
          <p:spPr>
            <a:xfrm rot="9330468">
              <a:off x="4775917" y="3731701"/>
              <a:ext cx="504056" cy="17681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15" name="Flecha derecha 14"/>
          <p:cNvSpPr/>
          <p:nvPr/>
        </p:nvSpPr>
        <p:spPr>
          <a:xfrm rot="11884210">
            <a:off x="2394013" y="3701717"/>
            <a:ext cx="504056" cy="176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6" name="Flecha derecha 15"/>
          <p:cNvSpPr/>
          <p:nvPr/>
        </p:nvSpPr>
        <p:spPr>
          <a:xfrm rot="17857266">
            <a:off x="380379" y="2300982"/>
            <a:ext cx="504056" cy="176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0" name="CuadroTexto 19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>
                <a:solidFill>
                  <a:srgbClr val="0070C0"/>
                </a:solidFill>
              </a:rPr>
              <a:t>Planificación y gestión estratégica PMO</a:t>
            </a:r>
            <a:endParaRPr lang="es-UY" sz="2400" dirty="0">
              <a:solidFill>
                <a:srgbClr val="0070C0"/>
              </a:solidFill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2890932" y="1896816"/>
            <a:ext cx="3094741" cy="163997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 smtClean="0">
                <a:solidFill>
                  <a:srgbClr val="FFEE11"/>
                </a:solidFill>
              </a:rPr>
              <a:t>PMO </a:t>
            </a:r>
            <a:r>
              <a:rPr lang="es-UY" b="1" dirty="0" err="1" smtClean="0">
                <a:solidFill>
                  <a:srgbClr val="FFEE11"/>
                </a:solidFill>
              </a:rPr>
              <a:t>Agil</a:t>
            </a:r>
            <a:r>
              <a:rPr lang="es-UY" b="1" dirty="0" smtClean="0">
                <a:solidFill>
                  <a:srgbClr val="FFEE11"/>
                </a:solidFill>
              </a:rPr>
              <a:t>: la duración del ciclo (sprint) depende de lo cambiante del entorno, aunque por lo menos debe haber dos ciclos por año</a:t>
            </a:r>
            <a:endParaRPr lang="es-UY" b="1" dirty="0">
              <a:solidFill>
                <a:srgbClr val="FFEE11"/>
              </a:solidFill>
            </a:endParaRPr>
          </a:p>
        </p:txBody>
      </p:sp>
      <p:grpSp>
        <p:nvGrpSpPr>
          <p:cNvPr id="29" name="Grupo 28"/>
          <p:cNvGrpSpPr/>
          <p:nvPr/>
        </p:nvGrpSpPr>
        <p:grpSpPr>
          <a:xfrm>
            <a:off x="120654" y="680503"/>
            <a:ext cx="9020376" cy="4169929"/>
            <a:chOff x="120654" y="680503"/>
            <a:chExt cx="9020376" cy="4169929"/>
          </a:xfrm>
        </p:grpSpPr>
        <p:sp>
          <p:nvSpPr>
            <p:cNvPr id="23" name="CuadroTexto 22"/>
            <p:cNvSpPr txBox="1"/>
            <p:nvPr/>
          </p:nvSpPr>
          <p:spPr>
            <a:xfrm>
              <a:off x="120654" y="680503"/>
              <a:ext cx="235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Similar a un “</a:t>
              </a:r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product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backlog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”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6784726" y="708527"/>
              <a:ext cx="235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Similar a un “sprint </a:t>
              </a:r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backlog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”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2929803" y="1551209"/>
              <a:ext cx="28479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Similar a épicas e historias de usuario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6923657" y="4069881"/>
              <a:ext cx="2120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Portafolios y programas para gestión en la PMO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892569" y="4204101"/>
              <a:ext cx="304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Cronogramas, Kanban, riesgos, </a:t>
              </a:r>
              <a:b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</a:b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lecciones aprendidas, retrospectivas intermedias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892569" y="2714285"/>
              <a:ext cx="18243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Restrospectivas</a:t>
              </a:r>
              <a:r>
                <a:rPr lang="es-UY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finales</a:t>
              </a:r>
              <a:endParaRPr lang="es-UY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588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 animBg="1"/>
      <p:bldP spid="15" grpId="0" animBg="1"/>
      <p:bldP spid="16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>
                <a:solidFill>
                  <a:srgbClr val="0070C0"/>
                </a:solidFill>
              </a:rPr>
              <a:t>Priorización de las iniciativas en la PMO</a:t>
            </a:r>
            <a:endParaRPr lang="es-UY" sz="2400" dirty="0">
              <a:solidFill>
                <a:srgbClr val="0070C0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419844"/>
              </p:ext>
            </p:extLst>
          </p:nvPr>
        </p:nvGraphicFramePr>
        <p:xfrm>
          <a:off x="3670207" y="936799"/>
          <a:ext cx="5366288" cy="3209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144">
                  <a:extLst>
                    <a:ext uri="{9D8B030D-6E8A-4147-A177-3AD203B41FA5}">
                      <a16:colId xmlns:a16="http://schemas.microsoft.com/office/drawing/2014/main" val="232088641"/>
                    </a:ext>
                  </a:extLst>
                </a:gridCol>
                <a:gridCol w="2683144">
                  <a:extLst>
                    <a:ext uri="{9D8B030D-6E8A-4147-A177-3AD203B41FA5}">
                      <a16:colId xmlns:a16="http://schemas.microsoft.com/office/drawing/2014/main" val="8961568"/>
                    </a:ext>
                  </a:extLst>
                </a:gridCol>
              </a:tblGrid>
              <a:tr h="1604691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>
                        <a:alpha val="5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591701"/>
                  </a:ext>
                </a:extLst>
              </a:tr>
              <a:tr h="1604691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5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094960"/>
                  </a:ext>
                </a:extLst>
              </a:tr>
            </a:tbl>
          </a:graphicData>
        </a:graphic>
      </p:graphicFrame>
      <p:grpSp>
        <p:nvGrpSpPr>
          <p:cNvPr id="20" name="Grupo 19"/>
          <p:cNvGrpSpPr/>
          <p:nvPr/>
        </p:nvGrpSpPr>
        <p:grpSpPr>
          <a:xfrm>
            <a:off x="6362514" y="954861"/>
            <a:ext cx="2781486" cy="1516380"/>
            <a:chOff x="6362514" y="954861"/>
            <a:chExt cx="2781486" cy="1516380"/>
          </a:xfrm>
        </p:grpSpPr>
        <p:sp>
          <p:nvSpPr>
            <p:cNvPr id="7" name="CuadroTexto 6"/>
            <p:cNvSpPr txBox="1"/>
            <p:nvPr/>
          </p:nvSpPr>
          <p:spPr>
            <a:xfrm>
              <a:off x="6362514" y="954861"/>
              <a:ext cx="27814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dirty="0" smtClean="0">
                  <a:solidFill>
                    <a:srgbClr val="4D4D4C"/>
                  </a:solidFill>
                </a:rPr>
                <a:t>3- Iniciativa a largo plazo</a:t>
              </a:r>
              <a:endParaRPr lang="es-UY" dirty="0">
                <a:solidFill>
                  <a:srgbClr val="4D4D4C"/>
                </a:solidFill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6535263" y="1301690"/>
              <a:ext cx="236918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Gestión del cambio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Identificar o Promover necesidades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Ganar apoyos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4D4D4C"/>
                  </a:solidFill>
                </a:rPr>
                <a:t>Plantear etapas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3660643" y="956216"/>
            <a:ext cx="2711557" cy="1461327"/>
            <a:chOff x="3660643" y="956216"/>
            <a:chExt cx="2711557" cy="1461327"/>
          </a:xfrm>
        </p:grpSpPr>
        <p:sp>
          <p:nvSpPr>
            <p:cNvPr id="5" name="CuadroTexto 4"/>
            <p:cNvSpPr txBox="1"/>
            <p:nvPr/>
          </p:nvSpPr>
          <p:spPr>
            <a:xfrm>
              <a:off x="3660643" y="956216"/>
              <a:ext cx="2711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dirty="0" smtClean="0">
                  <a:solidFill>
                    <a:schemeClr val="bg1"/>
                  </a:solidFill>
                </a:rPr>
                <a:t>1 - Iniciativa prioritaria</a:t>
              </a:r>
              <a:endParaRPr lang="es-UY" dirty="0">
                <a:solidFill>
                  <a:schemeClr val="bg1"/>
                </a:solidFill>
              </a:endParaRP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3777289" y="1386492"/>
              <a:ext cx="2431339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chemeClr val="bg1"/>
                  </a:solidFill>
                </a:rPr>
                <a:t>Promover de inmediato, ganar apoyos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chemeClr val="bg1"/>
                  </a:solidFill>
                </a:rPr>
                <a:t>En fases, para lograr éxitos tempranos</a:t>
              </a:r>
              <a:endParaRPr lang="es-UY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CuadroTexto 10"/>
          <p:cNvSpPr txBox="1"/>
          <p:nvPr/>
        </p:nvSpPr>
        <p:spPr>
          <a:xfrm>
            <a:off x="3890565" y="4227934"/>
            <a:ext cx="4569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BAJO	            </a:t>
            </a:r>
            <a:r>
              <a:rPr lang="es-UY" sz="1400" b="1" dirty="0" smtClean="0">
                <a:solidFill>
                  <a:schemeClr val="accent4">
                    <a:lumMod val="75000"/>
                  </a:schemeClr>
                </a:solidFill>
              </a:rPr>
              <a:t>Grado de dificultad</a:t>
            </a: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	     ALTO</a:t>
            </a:r>
            <a:endParaRPr lang="es-UY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 rot="16200000">
            <a:off x="1491914" y="2449904"/>
            <a:ext cx="3849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dirty="0" smtClean="0">
                <a:solidFill>
                  <a:schemeClr val="accent5">
                    <a:lumMod val="75000"/>
                  </a:schemeClr>
                </a:solidFill>
              </a:rPr>
              <a:t>BAJO          </a:t>
            </a:r>
            <a:r>
              <a:rPr lang="es-UY" sz="1400" b="1" dirty="0" smtClean="0">
                <a:solidFill>
                  <a:schemeClr val="accent5">
                    <a:lumMod val="75000"/>
                  </a:schemeClr>
                </a:solidFill>
              </a:rPr>
              <a:t>Impacto estratégico</a:t>
            </a:r>
            <a:r>
              <a:rPr lang="es-UY" sz="1400" dirty="0" smtClean="0">
                <a:solidFill>
                  <a:schemeClr val="accent5">
                    <a:lumMod val="75000"/>
                  </a:schemeClr>
                </a:solidFill>
              </a:rPr>
              <a:t>	     ALTO</a:t>
            </a:r>
            <a:endParaRPr lang="es-UY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9" name="Grupo 18"/>
          <p:cNvGrpSpPr/>
          <p:nvPr/>
        </p:nvGrpSpPr>
        <p:grpSpPr>
          <a:xfrm>
            <a:off x="6375095" y="2581548"/>
            <a:ext cx="2644974" cy="1231743"/>
            <a:chOff x="6375445" y="2557028"/>
            <a:chExt cx="2644974" cy="1231743"/>
          </a:xfrm>
        </p:grpSpPr>
        <p:sp>
          <p:nvSpPr>
            <p:cNvPr id="8" name="CuadroTexto 7"/>
            <p:cNvSpPr txBox="1"/>
            <p:nvPr/>
          </p:nvSpPr>
          <p:spPr>
            <a:xfrm>
              <a:off x="6375445" y="2557028"/>
              <a:ext cx="2644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dirty="0" smtClean="0">
                  <a:solidFill>
                    <a:srgbClr val="7030A0"/>
                  </a:solidFill>
                </a:rPr>
                <a:t>Mínima o nula prioridad</a:t>
              </a:r>
              <a:endParaRPr lang="es-UY" dirty="0">
                <a:solidFill>
                  <a:srgbClr val="7030A0"/>
                </a:solidFill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6570800" y="3050107"/>
              <a:ext cx="216024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s-UY" sz="1400" dirty="0" smtClean="0">
                  <a:solidFill>
                    <a:srgbClr val="7030A0"/>
                  </a:solidFill>
                </a:rPr>
                <a:t>Descartarla, hasta nuevo ciclo de planificación OGP</a:t>
              </a:r>
              <a:endParaRPr lang="es-UY" sz="14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3608075" y="2512119"/>
            <a:ext cx="2754439" cy="1622832"/>
            <a:chOff x="3608075" y="2512119"/>
            <a:chExt cx="2754439" cy="1622832"/>
          </a:xfrm>
        </p:grpSpPr>
        <p:sp>
          <p:nvSpPr>
            <p:cNvPr id="6" name="CuadroTexto 5"/>
            <p:cNvSpPr txBox="1"/>
            <p:nvPr/>
          </p:nvSpPr>
          <p:spPr>
            <a:xfrm>
              <a:off x="3660643" y="2512119"/>
              <a:ext cx="270187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dirty="0" smtClean="0">
                  <a:solidFill>
                    <a:schemeClr val="bg1"/>
                  </a:solidFill>
                </a:rPr>
                <a:t>2 - Éxitos tempranos </a:t>
              </a:r>
              <a:br>
                <a:rPr lang="es-UY" dirty="0" smtClean="0">
                  <a:solidFill>
                    <a:schemeClr val="bg1"/>
                  </a:solidFill>
                </a:rPr>
              </a:br>
              <a:r>
                <a:rPr lang="es-UY" sz="1600" dirty="0" smtClean="0">
                  <a:solidFill>
                    <a:schemeClr val="bg1"/>
                  </a:solidFill>
                </a:rPr>
                <a:t>(</a:t>
              </a:r>
              <a:r>
                <a:rPr lang="es-UY" sz="1600" dirty="0" err="1" smtClean="0">
                  <a:solidFill>
                    <a:schemeClr val="bg1"/>
                  </a:solidFill>
                </a:rPr>
                <a:t>quick</a:t>
              </a:r>
              <a:r>
                <a:rPr lang="es-UY" sz="1600" dirty="0" smtClean="0">
                  <a:solidFill>
                    <a:schemeClr val="bg1"/>
                  </a:solidFill>
                </a:rPr>
                <a:t> </a:t>
              </a:r>
              <a:r>
                <a:rPr lang="es-UY" sz="1600" dirty="0" err="1" smtClean="0">
                  <a:solidFill>
                    <a:schemeClr val="bg1"/>
                  </a:solidFill>
                </a:rPr>
                <a:t>wins</a:t>
              </a:r>
              <a:r>
                <a:rPr lang="es-UY" sz="1600" dirty="0" smtClean="0">
                  <a:solidFill>
                    <a:schemeClr val="bg1"/>
                  </a:solidFill>
                </a:rPr>
                <a:t>)</a:t>
              </a:r>
              <a:endParaRPr lang="es-UY" sz="1600" dirty="0">
                <a:solidFill>
                  <a:schemeClr val="bg1"/>
                </a:solidFill>
              </a:endParaRP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3608075" y="3026955"/>
              <a:ext cx="259922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/>
                <a:t>Lo antes posible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/>
                <a:t>Alineados a la iniciativa temprana</a:t>
              </a:r>
            </a:p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es-UY" sz="1400" dirty="0" smtClean="0"/>
                <a:t>Difundir éxitos</a:t>
              </a:r>
            </a:p>
          </p:txBody>
        </p:sp>
      </p:grpSp>
      <p:sp>
        <p:nvSpPr>
          <p:cNvPr id="15" name="CuadroTexto 14"/>
          <p:cNvSpPr txBox="1"/>
          <p:nvPr/>
        </p:nvSpPr>
        <p:spPr>
          <a:xfrm>
            <a:off x="25042" y="745276"/>
            <a:ext cx="3394828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600" b="1" dirty="0" smtClean="0">
                <a:solidFill>
                  <a:srgbClr val="7030A0"/>
                </a:solidFill>
              </a:rPr>
              <a:t>Impacto estratégico: (necesidades)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rgbClr val="7030A0"/>
                </a:solidFill>
              </a:rPr>
              <a:t>PMO: empoderar, mayor </a:t>
            </a:r>
            <a:r>
              <a:rPr lang="es-UY" sz="1400" dirty="0" err="1" smtClean="0">
                <a:solidFill>
                  <a:srgbClr val="7030A0"/>
                </a:solidFill>
              </a:rPr>
              <a:t>partici</a:t>
            </a:r>
            <a:r>
              <a:rPr lang="es-UY" sz="1400" dirty="0" smtClean="0">
                <a:solidFill>
                  <a:srgbClr val="7030A0"/>
                </a:solidFill>
              </a:rPr>
              <a:t>-pación, formalización en estructura…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rgbClr val="7030A0"/>
                </a:solidFill>
              </a:rPr>
              <a:t>Organización: Valor real, urgencia, debilidades internas ...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214777" y="2541490"/>
            <a:ext cx="2958194" cy="2008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b="1" dirty="0" smtClean="0">
                <a:solidFill>
                  <a:schemeClr val="accent4">
                    <a:lumMod val="75000"/>
                  </a:schemeClr>
                </a:solidFill>
              </a:rPr>
              <a:t>Grado de dificultad: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Recursos propios u otros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Resistencia del entorno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Falta de capacidades propias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Riesgos, dificultades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Cultura organizacional</a:t>
            </a:r>
          </a:p>
          <a:p>
            <a:pPr marL="285750" indent="-285750">
              <a:spcAft>
                <a:spcPts val="300"/>
              </a:spcAft>
              <a:buFontTx/>
              <a:buChar char="-"/>
            </a:pPr>
            <a:r>
              <a:rPr lang="es-UY" sz="1400" dirty="0" smtClean="0">
                <a:solidFill>
                  <a:schemeClr val="accent4">
                    <a:lumMod val="75000"/>
                  </a:schemeClr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75170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017821"/>
              </p:ext>
            </p:extLst>
          </p:nvPr>
        </p:nvGraphicFramePr>
        <p:xfrm>
          <a:off x="323528" y="843558"/>
          <a:ext cx="8496624" cy="304392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09570">
                  <a:extLst>
                    <a:ext uri="{9D8B030D-6E8A-4147-A177-3AD203B41FA5}">
                      <a16:colId xmlns:a16="http://schemas.microsoft.com/office/drawing/2014/main" val="2187584942"/>
                    </a:ext>
                  </a:extLst>
                </a:gridCol>
                <a:gridCol w="974806">
                  <a:extLst>
                    <a:ext uri="{9D8B030D-6E8A-4147-A177-3AD203B41FA5}">
                      <a16:colId xmlns:a16="http://schemas.microsoft.com/office/drawing/2014/main" val="271674159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86104059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44928332"/>
                    </a:ext>
                  </a:extLst>
                </a:gridCol>
                <a:gridCol w="3024016">
                  <a:extLst>
                    <a:ext uri="{9D8B030D-6E8A-4147-A177-3AD203B41FA5}">
                      <a16:colId xmlns:a16="http://schemas.microsoft.com/office/drawing/2014/main" val="13094776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Iniciativa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Impacto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Dificultad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Prioridad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sz="1600" dirty="0" smtClean="0"/>
                        <a:t>Valor</a:t>
                      </a:r>
                      <a:r>
                        <a:rPr lang="es-UY" sz="1600" baseline="0" dirty="0" smtClean="0"/>
                        <a:t> generado (a PMO y a otros)…¿cómo medirlo?</a:t>
                      </a:r>
                      <a:endParaRPr lang="es-UY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066789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1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939067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2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30852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3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5136100"/>
                  </a:ext>
                </a:extLst>
              </a:tr>
              <a:tr h="616202">
                <a:tc>
                  <a:txBody>
                    <a:bodyPr/>
                    <a:lstStyle/>
                    <a:p>
                      <a:endParaRPr lang="es-UY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B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A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0</a:t>
                      </a:r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71869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>
                <a:solidFill>
                  <a:srgbClr val="0070C0"/>
                </a:solidFill>
              </a:rPr>
              <a:t>Indicadores de resultados de iniciativas</a:t>
            </a:r>
            <a:endParaRPr lang="es-UY" sz="2400" dirty="0">
              <a:solidFill>
                <a:srgbClr val="0070C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851920" y="3939902"/>
            <a:ext cx="4968232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Y" sz="1400" dirty="0" smtClean="0"/>
              <a:t>Además de priorizar, es importante detectar cuál es el valor del impacto y generar un indicador de resultado para validar a futuro el grado de cumplimiento</a:t>
            </a:r>
            <a:endParaRPr lang="es-UY" sz="1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51520" y="3939902"/>
            <a:ext cx="3456384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Y" sz="1400" dirty="0" smtClean="0"/>
              <a:t>Analizar impacto y dificultad en un marco de tiempo reducido, por ejemplo en un semestre</a:t>
            </a:r>
            <a:endParaRPr lang="es-UY" sz="1400" dirty="0"/>
          </a:p>
        </p:txBody>
      </p:sp>
    </p:spTree>
    <p:extLst>
      <p:ext uri="{BB962C8B-B14F-4D97-AF65-F5344CB8AC3E}">
        <p14:creationId xmlns:p14="http://schemas.microsoft.com/office/powerpoint/2010/main" val="185535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49" y="604417"/>
            <a:ext cx="6325483" cy="320084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755576" y="4193712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000" b="1" dirty="0" smtClean="0">
                <a:solidFill>
                  <a:srgbClr val="0070C0"/>
                </a:solidFill>
              </a:rPr>
              <a:t>oficinadeproyectos@agesic.gub.uy</a:t>
            </a:r>
            <a:endParaRPr lang="es-UY" sz="2000" b="1" dirty="0">
              <a:solidFill>
                <a:srgbClr val="0070C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488325" y="3436447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b="1" dirty="0" smtClean="0">
                <a:solidFill>
                  <a:srgbClr val="0070C0"/>
                </a:solidFill>
              </a:rPr>
              <a:t>Micaela </a:t>
            </a:r>
            <a:r>
              <a:rPr lang="es-UY" sz="1600" b="1" dirty="0" err="1" smtClean="0">
                <a:solidFill>
                  <a:srgbClr val="0070C0"/>
                </a:solidFill>
              </a:rPr>
              <a:t>Ottonello</a:t>
            </a:r>
            <a:endParaRPr lang="es-UY" sz="1600" b="1" dirty="0" smtClean="0">
              <a:solidFill>
                <a:srgbClr val="0070C0"/>
              </a:solidFill>
            </a:endParaRPr>
          </a:p>
          <a:p>
            <a:r>
              <a:rPr lang="es-UY" sz="1600" b="1" dirty="0" smtClean="0">
                <a:solidFill>
                  <a:srgbClr val="0070C0"/>
                </a:solidFill>
              </a:rPr>
              <a:t>Lorena Paone</a:t>
            </a:r>
          </a:p>
          <a:p>
            <a:r>
              <a:rPr lang="es-UY" sz="1600" b="1" dirty="0" smtClean="0">
                <a:solidFill>
                  <a:srgbClr val="0070C0"/>
                </a:solidFill>
              </a:rPr>
              <a:t>Elisa Pérez</a:t>
            </a:r>
          </a:p>
          <a:p>
            <a:r>
              <a:rPr lang="es-UY" sz="1600" b="1" dirty="0" smtClean="0">
                <a:solidFill>
                  <a:srgbClr val="0070C0"/>
                </a:solidFill>
              </a:rPr>
              <a:t>Darwin Barrios</a:t>
            </a:r>
          </a:p>
          <a:p>
            <a:r>
              <a:rPr lang="es-UY" sz="1600" b="1" dirty="0" smtClean="0">
                <a:solidFill>
                  <a:srgbClr val="0070C0"/>
                </a:solidFill>
              </a:rPr>
              <a:t>Daniel Mato</a:t>
            </a:r>
            <a:endParaRPr lang="es-UY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1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>
                <a:solidFill>
                  <a:srgbClr val="0070C0"/>
                </a:solidFill>
              </a:rPr>
              <a:t>Monitoreo de la marcha de las iniciativas</a:t>
            </a:r>
            <a:endParaRPr lang="es-UY" sz="2400" dirty="0">
              <a:solidFill>
                <a:srgbClr val="0070C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699542"/>
            <a:ext cx="7291536" cy="3923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ángulo redondeado 3"/>
          <p:cNvSpPr/>
          <p:nvPr/>
        </p:nvSpPr>
        <p:spPr>
          <a:xfrm>
            <a:off x="179512" y="21853"/>
            <a:ext cx="1008112" cy="461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Demo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768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>
                <a:solidFill>
                  <a:srgbClr val="0070C0"/>
                </a:solidFill>
              </a:rPr>
              <a:t>Monitoreo de la marcha de las iniciativas</a:t>
            </a:r>
            <a:endParaRPr lang="es-UY" sz="2400" dirty="0">
              <a:solidFill>
                <a:srgbClr val="0070C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771550"/>
            <a:ext cx="8172400" cy="3984455"/>
          </a:xfrm>
          <a:prstGeom prst="rect">
            <a:avLst/>
          </a:prstGeom>
        </p:spPr>
      </p:pic>
      <p:sp>
        <p:nvSpPr>
          <p:cNvPr id="3" name="Rectángulo redondeado 2"/>
          <p:cNvSpPr/>
          <p:nvPr/>
        </p:nvSpPr>
        <p:spPr>
          <a:xfrm>
            <a:off x="179512" y="21853"/>
            <a:ext cx="1008112" cy="4616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Demo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6949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>
                <a:solidFill>
                  <a:srgbClr val="0070C0"/>
                </a:solidFill>
              </a:rPr>
              <a:t>Evaluar resultados logrados en el ciclo</a:t>
            </a:r>
            <a:endParaRPr lang="es-UY" sz="2400" dirty="0">
              <a:solidFill>
                <a:srgbClr val="0070C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915566"/>
            <a:ext cx="4390542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95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987824" y="21853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>
                <a:solidFill>
                  <a:srgbClr val="0070C0"/>
                </a:solidFill>
              </a:rPr>
              <a:t>Resumen</a:t>
            </a:r>
            <a:endParaRPr lang="es-UY" sz="2400" dirty="0">
              <a:solidFill>
                <a:srgbClr val="0070C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11560" y="915566"/>
            <a:ext cx="777686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La supervivencia o el reconocimiento de la PMO dependerá de los servicios que ofrezca y el valor que </a:t>
            </a:r>
            <a:r>
              <a:rPr lang="es-UY" smtClean="0"/>
              <a:t>ellos generen.</a:t>
            </a:r>
            <a:endParaRPr lang="es-UY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Para ello, se debe pensar “fuera de la caja” y buscar nichos que la organización no está atendiendo, o que hay una oportunidad de mejora, a veces siendo el catalizador para que aparezcan estas demandas.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Al encontrar varias posibles iniciativas, buscar una forma de priorizarlas en base al impacto y a la velocidad de entrega de valor mínimos, que van construyendo el valor final.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dirty="0" smtClean="0"/>
              <a:t>Realizar varios ciclos de búsqueda-priorización-ejecución-entrega que sean cortos y permitan adaptar a la PMO a nuevas propuestas a medida que surgen nuevas oportunidades.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75153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2"/>
          <p:cNvSpPr>
            <a:spLocks noGrp="1"/>
          </p:cNvSpPr>
          <p:nvPr>
            <p:ph type="ctrTitle"/>
          </p:nvPr>
        </p:nvSpPr>
        <p:spPr>
          <a:xfrm>
            <a:off x="4211638" y="1035050"/>
            <a:ext cx="3960812" cy="1536700"/>
          </a:xfrm>
        </p:spPr>
        <p:txBody>
          <a:bodyPr/>
          <a:lstStyle/>
          <a:p>
            <a:r>
              <a:rPr lang="es-UY" altLang="es-UY" smtClean="0">
                <a:solidFill>
                  <a:schemeClr val="bg1"/>
                </a:solidFill>
              </a:rPr>
              <a:t>Comunidad PMOs del Estado</a:t>
            </a: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6876256" y="3465512"/>
            <a:ext cx="2120801" cy="1536700"/>
          </a:xfrm>
        </p:spPr>
        <p:txBody>
          <a:bodyPr anchor="ctr"/>
          <a:lstStyle/>
          <a:p>
            <a:pPr>
              <a:defRPr/>
            </a:pPr>
            <a:r>
              <a:rPr lang="es-UY" dirty="0">
                <a:solidFill>
                  <a:srgbClr val="FFE500"/>
                </a:solidFill>
              </a:rPr>
              <a:t>Encuentro </a:t>
            </a:r>
            <a:r>
              <a:rPr lang="es-UY" dirty="0" smtClean="0">
                <a:solidFill>
                  <a:srgbClr val="FFE500"/>
                </a:solidFill>
              </a:rPr>
              <a:t>14 </a:t>
            </a:r>
            <a:r>
              <a:rPr lang="es-UY" dirty="0">
                <a:solidFill>
                  <a:srgbClr val="FFE500"/>
                </a:solidFill>
              </a:rPr>
              <a:t>de </a:t>
            </a:r>
            <a:r>
              <a:rPr lang="es-UY" dirty="0" smtClean="0">
                <a:solidFill>
                  <a:srgbClr val="FFE500"/>
                </a:solidFill>
              </a:rPr>
              <a:t>diciembre 2022</a:t>
            </a:r>
            <a:endParaRPr lang="es-UY" dirty="0">
              <a:solidFill>
                <a:srgbClr val="FFE500"/>
              </a:solidFill>
            </a:endParaRPr>
          </a:p>
        </p:txBody>
      </p:sp>
      <p:sp>
        <p:nvSpPr>
          <p:cNvPr id="2" name="Rectángulo redondeado 1"/>
          <p:cNvSpPr/>
          <p:nvPr/>
        </p:nvSpPr>
        <p:spPr>
          <a:xfrm>
            <a:off x="1115616" y="2427734"/>
            <a:ext cx="4536504" cy="2574478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208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 Agilidad?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107504" y="627534"/>
            <a:ext cx="903649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s-UY" altLang="es-UY" sz="1800" dirty="0" smtClean="0"/>
              <a:t>En la gestión de proyectos </a:t>
            </a:r>
            <a:endParaRPr lang="es-UY" altLang="es-UY" sz="1800" dirty="0"/>
          </a:p>
          <a:p>
            <a:pPr lvl="1">
              <a:spcBef>
                <a:spcPts val="1200"/>
              </a:spcBef>
            </a:pPr>
            <a:r>
              <a:rPr lang="es-UY" altLang="es-UY" dirty="0" smtClean="0"/>
              <a:t>Es un marco de trabajo para desarrollar productos con un enfoque </a:t>
            </a:r>
            <a:r>
              <a:rPr lang="es-UY" altLang="es-UY" b="1" dirty="0" smtClean="0"/>
              <a:t>iterativo, incremental y adaptativo </a:t>
            </a:r>
            <a:r>
              <a:rPr lang="es-UY" altLang="es-UY" dirty="0" smtClean="0"/>
              <a:t>que entrega </a:t>
            </a:r>
            <a:r>
              <a:rPr lang="es-UY" altLang="es-UY" b="1" dirty="0" smtClean="0"/>
              <a:t>valor en períodos cortos</a:t>
            </a:r>
            <a:r>
              <a:rPr lang="es-UY" altLang="es-UY" dirty="0" smtClean="0"/>
              <a:t> (sprints, incrementos de valor) Ejemplos: </a:t>
            </a:r>
            <a:r>
              <a:rPr lang="es-UY" altLang="es-UY" dirty="0" err="1" smtClean="0"/>
              <a:t>Scrum</a:t>
            </a:r>
            <a:r>
              <a:rPr lang="es-UY" altLang="es-UY" dirty="0" smtClean="0"/>
              <a:t>, XP, </a:t>
            </a:r>
            <a:r>
              <a:rPr lang="es-UY" altLang="es-UY" dirty="0" err="1" smtClean="0"/>
              <a:t>Spotify</a:t>
            </a:r>
            <a:r>
              <a:rPr lang="es-UY" altLang="es-UY" dirty="0" smtClean="0"/>
              <a:t> </a:t>
            </a:r>
          </a:p>
          <a:p>
            <a:pPr lvl="1">
              <a:spcBef>
                <a:spcPts val="1200"/>
              </a:spcBef>
            </a:pPr>
            <a:r>
              <a:rPr lang="es-UY" altLang="es-UY" dirty="0" smtClean="0"/>
              <a:t>Herramientas y técnicas basadas en equipos </a:t>
            </a:r>
            <a:r>
              <a:rPr lang="es-UY" altLang="es-UY" dirty="0" err="1" smtClean="0"/>
              <a:t>autogestionados</a:t>
            </a:r>
            <a:r>
              <a:rPr lang="es-UY" altLang="es-UY" dirty="0" smtClean="0"/>
              <a:t>, homogéneos y muy bien comunicados, además de la colaboración e involucramiento constante entre un responsable del producto (Product Owner) y el equipo de proyecto y mecanismos de mejora continua (retrospectivas, radiadores de información)</a:t>
            </a:r>
          </a:p>
          <a:p>
            <a:pPr lvl="1">
              <a:spcBef>
                <a:spcPts val="1200"/>
              </a:spcBef>
            </a:pPr>
            <a:r>
              <a:rPr lang="es-UY" altLang="es-UY" dirty="0"/>
              <a:t>Inicialmente pensado para adaptarse a requisitos constantes y cambiantes para </a:t>
            </a:r>
            <a:r>
              <a:rPr lang="es-UY" altLang="es-UY" i="1" dirty="0"/>
              <a:t>desarrollo de software</a:t>
            </a:r>
            <a:r>
              <a:rPr lang="es-UY" altLang="es-UY" dirty="0"/>
              <a:t>, ha ido evolucionando a </a:t>
            </a:r>
            <a:r>
              <a:rPr lang="es-UY" altLang="es-UY" i="1" dirty="0"/>
              <a:t>marcos de trabajo en entornos organizacionales </a:t>
            </a:r>
            <a:r>
              <a:rPr lang="es-UY" altLang="es-UY" dirty="0"/>
              <a:t>VUCA </a:t>
            </a:r>
            <a:r>
              <a:rPr lang="es-UY" altLang="es-UY" dirty="0" smtClean="0"/>
              <a:t>(Volátil, Incertidumbre, Complejo, Ambiguo)</a:t>
            </a:r>
            <a:endParaRPr lang="es-UY" altLang="es-UY" dirty="0"/>
          </a:p>
          <a:p>
            <a:pPr lvl="1">
              <a:spcBef>
                <a:spcPts val="1200"/>
              </a:spcBef>
            </a:pPr>
            <a:endParaRPr lang="es-UY" altLang="es-UY" dirty="0"/>
          </a:p>
          <a:p>
            <a:pPr marL="457200" lvl="1" indent="0">
              <a:spcBef>
                <a:spcPct val="0"/>
              </a:spcBef>
              <a:buNone/>
            </a:pPr>
            <a:endParaRPr lang="es-UY" altLang="es-UY" dirty="0"/>
          </a:p>
        </p:txBody>
      </p:sp>
    </p:spTree>
    <p:extLst>
      <p:ext uri="{BB962C8B-B14F-4D97-AF65-F5344CB8AC3E}">
        <p14:creationId xmlns:p14="http://schemas.microsoft.com/office/powerpoint/2010/main" val="12272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Sus funciones se reinventan o adaptan para </a:t>
            </a:r>
            <a:r>
              <a:rPr lang="es-UY" altLang="es-UY" b="1" dirty="0" smtClean="0"/>
              <a:t>aportar valor </a:t>
            </a:r>
            <a:r>
              <a:rPr lang="es-UY" altLang="es-UY" dirty="0" smtClean="0"/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Proponer </a:t>
            </a:r>
            <a:r>
              <a:rPr lang="es-UY" altLang="es-UY" b="1" dirty="0" smtClean="0"/>
              <a:t>marcos de trabajo</a:t>
            </a:r>
            <a:r>
              <a:rPr lang="es-UY" altLang="es-UY" dirty="0" smtClean="0"/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Incorporar </a:t>
            </a:r>
            <a:r>
              <a:rPr lang="es-UY" altLang="es-UY" b="1" dirty="0" smtClean="0"/>
              <a:t>métricas de valor </a:t>
            </a:r>
            <a:r>
              <a:rPr lang="es-UY" altLang="es-UY" dirty="0" smtClean="0"/>
              <a:t>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Entrenar a las partes interesadas </a:t>
            </a:r>
            <a:r>
              <a:rPr lang="es-UY" altLang="es-UY" dirty="0" smtClean="0"/>
              <a:t>del negocio sobre los nuevos paradigmas de agilidad</a:t>
            </a:r>
            <a:endParaRPr lang="es-UY" altLang="es-UY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284348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>
                <a:solidFill>
                  <a:srgbClr val="00B050"/>
                </a:solidFill>
              </a:rPr>
              <a:t>Sus funciones se reinventan o adaptan para </a:t>
            </a:r>
            <a:r>
              <a:rPr lang="es-UY" altLang="es-UY" b="1" dirty="0" smtClean="0">
                <a:solidFill>
                  <a:srgbClr val="00B050"/>
                </a:solidFill>
              </a:rPr>
              <a:t>aportar valor </a:t>
            </a:r>
            <a:r>
              <a:rPr lang="es-UY" altLang="es-UY" dirty="0" smtClean="0">
                <a:solidFill>
                  <a:srgbClr val="00B050"/>
                </a:solidFill>
              </a:rPr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Proponer </a:t>
            </a:r>
            <a:r>
              <a:rPr lang="es-UY" altLang="es-UY" b="1" dirty="0" smtClean="0"/>
              <a:t>marcos de trabajo</a:t>
            </a:r>
            <a:r>
              <a:rPr lang="es-UY" altLang="es-UY" dirty="0" smtClean="0"/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Incorporar </a:t>
            </a:r>
            <a:r>
              <a:rPr lang="es-UY" altLang="es-UY" b="1" dirty="0" smtClean="0"/>
              <a:t>métricas de valor </a:t>
            </a:r>
            <a:r>
              <a:rPr lang="es-UY" altLang="es-UY" dirty="0" smtClean="0"/>
              <a:t>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Entrenar a las partes interesadas </a:t>
            </a:r>
            <a:r>
              <a:rPr lang="es-UY" altLang="es-UY" dirty="0" smtClean="0"/>
              <a:t>del negocio sobre los nuevos paradigmas de agilidad</a:t>
            </a:r>
            <a:endParaRPr lang="es-UY" altLang="es-UY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58945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 – aporte de valor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305780" y="699542"/>
            <a:ext cx="883822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 marL="265113" lvl="1" indent="-265113">
              <a:spcBef>
                <a:spcPts val="0"/>
              </a:spcBef>
              <a:spcAft>
                <a:spcPts val="600"/>
              </a:spcAft>
            </a:pPr>
            <a:r>
              <a:rPr lang="es-UY" altLang="es-UY" sz="1700" dirty="0" smtClean="0"/>
              <a:t>Mayor participación en la </a:t>
            </a:r>
            <a:r>
              <a:rPr lang="es-UY" altLang="es-UY" sz="1700" b="1" dirty="0" smtClean="0"/>
              <a:t>planificación estratégica </a:t>
            </a:r>
            <a:r>
              <a:rPr lang="es-UY" altLang="es-UY" sz="1700" dirty="0" smtClean="0"/>
              <a:t>– sistemas o herramientas para registrar metas, indicadores, hitos de entrega</a:t>
            </a:r>
          </a:p>
          <a:p>
            <a:pPr marL="265113" lvl="1" indent="-265113">
              <a:spcBef>
                <a:spcPts val="0"/>
              </a:spcBef>
              <a:spcAft>
                <a:spcPts val="600"/>
              </a:spcAft>
            </a:pPr>
            <a:r>
              <a:rPr lang="es-UY" altLang="es-UY" sz="1700" dirty="0" smtClean="0"/>
              <a:t>Colaborar en </a:t>
            </a:r>
            <a:r>
              <a:rPr lang="es-UY" altLang="es-UY" sz="1700" b="1" dirty="0" smtClean="0"/>
              <a:t>la definición de métricas e indicadores de valor del negocio </a:t>
            </a:r>
            <a:r>
              <a:rPr lang="es-UY" altLang="es-UY" sz="1700" dirty="0" smtClean="0"/>
              <a:t>– Promover y evaluar casos de negocio, ejecutar planes de monitoreo de beneficios de los proyectos en ejecución</a:t>
            </a:r>
          </a:p>
          <a:p>
            <a:pPr marL="265113" lvl="1" indent="-265113">
              <a:spcBef>
                <a:spcPts val="0"/>
              </a:spcBef>
              <a:spcAft>
                <a:spcPts val="600"/>
              </a:spcAft>
            </a:pPr>
            <a:r>
              <a:rPr lang="es-UY" altLang="es-UY" sz="1700" dirty="0" smtClean="0"/>
              <a:t>Identificar mejoras en los procesos de gestión y desarrollo de los proyectos: Auditorías de procesos, retrospectivas transversales, compromiso de acciones correctivas</a:t>
            </a:r>
          </a:p>
          <a:p>
            <a:pPr marL="265113" lvl="1" indent="-265113">
              <a:spcBef>
                <a:spcPts val="0"/>
              </a:spcBef>
              <a:spcAft>
                <a:spcPts val="600"/>
              </a:spcAft>
            </a:pPr>
            <a:r>
              <a:rPr lang="es-UY" altLang="es-UY" sz="1700" b="1" dirty="0" smtClean="0"/>
              <a:t>Promover herramientas colaborativas </a:t>
            </a:r>
            <a:r>
              <a:rPr lang="es-UY" altLang="es-UY" sz="1700" dirty="0" smtClean="0"/>
              <a:t>(tableros </a:t>
            </a:r>
            <a:r>
              <a:rPr lang="es-UY" altLang="es-UY" sz="1700" dirty="0" err="1" smtClean="0"/>
              <a:t>Kanban</a:t>
            </a:r>
            <a:r>
              <a:rPr lang="es-UY" altLang="es-UY" sz="1700" dirty="0" smtClean="0"/>
              <a:t>, gestión documental y lecciones aprendidas centralizada), en procesos de la organización, además de en proyectos.</a:t>
            </a:r>
          </a:p>
          <a:p>
            <a:pPr marL="265113" lvl="1" indent="-265113">
              <a:spcBef>
                <a:spcPts val="0"/>
              </a:spcBef>
              <a:spcAft>
                <a:spcPts val="600"/>
              </a:spcAft>
            </a:pPr>
            <a:r>
              <a:rPr lang="es-UY" altLang="es-UY" sz="1700" dirty="0" smtClean="0"/>
              <a:t>Colaborar o promover </a:t>
            </a:r>
            <a:r>
              <a:rPr lang="es-UY" altLang="es-UY" sz="1700" b="1" dirty="0" smtClean="0"/>
              <a:t>metodologías de gestión del cambio organizacional </a:t>
            </a:r>
            <a:r>
              <a:rPr lang="es-UY" altLang="es-UY" sz="1700" dirty="0" smtClean="0"/>
              <a:t>(</a:t>
            </a:r>
            <a:r>
              <a:rPr lang="es-UY" altLang="es-UY" sz="1700" dirty="0" err="1" smtClean="0"/>
              <a:t>Adkar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Kotter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McKinsey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Hucmi</a:t>
            </a:r>
            <a:r>
              <a:rPr lang="es-UY" altLang="es-UY" sz="1700" dirty="0" smtClean="0"/>
              <a:t>, </a:t>
            </a:r>
            <a:r>
              <a:rPr lang="es-UY" altLang="es-UY" sz="1700" dirty="0" err="1" smtClean="0"/>
              <a:t>Prosci</a:t>
            </a:r>
            <a:r>
              <a:rPr lang="es-UY" altLang="es-UY" sz="1700" dirty="0" smtClean="0"/>
              <a:t>)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1700" dirty="0"/>
          </a:p>
        </p:txBody>
      </p:sp>
    </p:spTree>
    <p:extLst>
      <p:ext uri="{BB962C8B-B14F-4D97-AF65-F5344CB8AC3E}">
        <p14:creationId xmlns:p14="http://schemas.microsoft.com/office/powerpoint/2010/main" val="55723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611560" y="771550"/>
            <a:ext cx="820859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Sus funciones se reinventan o adaptan para </a:t>
            </a:r>
            <a:r>
              <a:rPr lang="es-UY" altLang="es-UY" b="1" dirty="0" smtClean="0">
                <a:solidFill>
                  <a:schemeClr val="bg1">
                    <a:lumMod val="75000"/>
                  </a:schemeClr>
                </a:solidFill>
              </a:rPr>
              <a:t>aportar valor </a:t>
            </a:r>
            <a:r>
              <a:rPr lang="es-UY" altLang="es-UY" dirty="0" smtClean="0">
                <a:solidFill>
                  <a:schemeClr val="bg1">
                    <a:lumMod val="75000"/>
                  </a:schemeClr>
                </a:solidFill>
              </a:rPr>
              <a:t>a los equipos de proyecto y a los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>
                <a:solidFill>
                  <a:srgbClr val="00B050"/>
                </a:solidFill>
              </a:rPr>
              <a:t>Proponer </a:t>
            </a:r>
            <a:r>
              <a:rPr lang="es-UY" altLang="es-UY" b="1" dirty="0" smtClean="0">
                <a:solidFill>
                  <a:srgbClr val="00B050"/>
                </a:solidFill>
              </a:rPr>
              <a:t>marcos de trabajo</a:t>
            </a:r>
            <a:r>
              <a:rPr lang="es-UY" altLang="es-UY" dirty="0" smtClean="0">
                <a:solidFill>
                  <a:srgbClr val="00B050"/>
                </a:solidFill>
              </a:rPr>
              <a:t> que maximicen la entrega de valor de los proyectos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Incorporar </a:t>
            </a:r>
            <a:r>
              <a:rPr lang="es-UY" altLang="es-UY" b="1" dirty="0" smtClean="0"/>
              <a:t>métricas de valor </a:t>
            </a:r>
            <a:r>
              <a:rPr lang="es-UY" altLang="es-UY" dirty="0" smtClean="0"/>
              <a:t>a la organización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b="1" dirty="0" smtClean="0"/>
              <a:t>Entrenar a las partes interesadas </a:t>
            </a:r>
            <a:r>
              <a:rPr lang="es-UY" altLang="es-UY" dirty="0" smtClean="0"/>
              <a:t>del negocio sobre los nuevos paradigmas de agilidad</a:t>
            </a:r>
            <a:endParaRPr lang="es-UY" altLang="es-UY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sz="2000" dirty="0"/>
          </a:p>
        </p:txBody>
      </p:sp>
    </p:spTree>
    <p:extLst>
      <p:ext uri="{BB962C8B-B14F-4D97-AF65-F5344CB8AC3E}">
        <p14:creationId xmlns:p14="http://schemas.microsoft.com/office/powerpoint/2010/main" val="15410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 – Marcos de trabajo</a:t>
            </a:r>
          </a:p>
        </p:txBody>
      </p:sp>
      <p:sp>
        <p:nvSpPr>
          <p:cNvPr id="6147" name="Título 2"/>
          <p:cNvSpPr txBox="1">
            <a:spLocks/>
          </p:cNvSpPr>
          <p:nvPr/>
        </p:nvSpPr>
        <p:spPr bwMode="auto">
          <a:xfrm>
            <a:off x="305780" y="699542"/>
            <a:ext cx="86587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Microsoft Sans Serif" panose="020B060402020202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2pPr>
            <a:lvl3pPr marL="1371600" indent="-4572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3pPr>
            <a:lvl4pPr marL="1828800" indent="-4572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Microsoft Sans Serif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UY" altLang="es-UY" sz="1800" dirty="0" smtClean="0"/>
              <a:t>Modelos adaptables de flujo de procesos, herramientas y roles para gestión de proyectos: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Desde ágil puro (productos), hasta híbridos (fases o productos con mezcla de enfoque predictivo y ágil)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Los </a:t>
            </a:r>
            <a:r>
              <a:rPr lang="es-UY" altLang="es-UY" dirty="0" err="1" smtClean="0"/>
              <a:t>PMs</a:t>
            </a:r>
            <a:r>
              <a:rPr lang="es-UY" altLang="es-UY" dirty="0" smtClean="0"/>
              <a:t> y stakeholders pueden seleccionar el ciclo o enfoque más</a:t>
            </a:r>
            <a:br>
              <a:rPr lang="es-UY" altLang="es-UY" dirty="0" smtClean="0"/>
            </a:br>
            <a:r>
              <a:rPr lang="es-UY" altLang="es-UY" dirty="0" smtClean="0"/>
              <a:t>efectivo (</a:t>
            </a:r>
            <a:r>
              <a:rPr lang="es-UY" altLang="es-UY" dirty="0" err="1" smtClean="0"/>
              <a:t>Choose</a:t>
            </a:r>
            <a:r>
              <a:rPr lang="es-UY" altLang="es-UY" dirty="0" smtClean="0"/>
              <a:t> </a:t>
            </a:r>
            <a:r>
              <a:rPr lang="es-UY" altLang="es-UY" dirty="0" err="1" smtClean="0"/>
              <a:t>your</a:t>
            </a:r>
            <a:r>
              <a:rPr lang="es-UY" altLang="es-UY" dirty="0" smtClean="0"/>
              <a:t> </a:t>
            </a:r>
            <a:r>
              <a:rPr lang="es-UY" altLang="es-UY" dirty="0" err="1" smtClean="0"/>
              <a:t>Way</a:t>
            </a:r>
            <a:r>
              <a:rPr lang="es-UY" altLang="es-UY" dirty="0" smtClean="0"/>
              <a:t> of </a:t>
            </a:r>
            <a:r>
              <a:rPr lang="es-UY" altLang="es-UY" dirty="0" err="1" smtClean="0"/>
              <a:t>Working</a:t>
            </a:r>
            <a:r>
              <a:rPr lang="es-UY" altLang="es-UY" dirty="0" smtClean="0"/>
              <a:t> - WOW)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s-UY" altLang="es-UY" dirty="0" smtClean="0"/>
              <a:t>La PMO en constante investigación e innovación de modelos y herramientas, </a:t>
            </a:r>
            <a:r>
              <a:rPr lang="es-UY" altLang="es-UY" dirty="0" err="1" smtClean="0"/>
              <a:t>feedback</a:t>
            </a:r>
            <a:r>
              <a:rPr lang="es-UY" altLang="es-UY" dirty="0" smtClean="0"/>
              <a:t> constante de los equipos de proyecto y otros grupos de interés (otras PMOs de la organización o fuera de ella)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UY" altLang="es-UY" dirty="0"/>
          </a:p>
        </p:txBody>
      </p:sp>
    </p:spTree>
    <p:extLst>
      <p:ext uri="{BB962C8B-B14F-4D97-AF65-F5344CB8AC3E}">
        <p14:creationId xmlns:p14="http://schemas.microsoft.com/office/powerpoint/2010/main" val="56584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2"/>
          <p:cNvSpPr>
            <a:spLocks noGrp="1"/>
          </p:cNvSpPr>
          <p:nvPr>
            <p:ph type="title"/>
          </p:nvPr>
        </p:nvSpPr>
        <p:spPr>
          <a:xfrm>
            <a:off x="0" y="-4763"/>
            <a:ext cx="8820150" cy="471488"/>
          </a:xfrm>
        </p:spPr>
        <p:txBody>
          <a:bodyPr/>
          <a:lstStyle/>
          <a:p>
            <a:r>
              <a:rPr lang="es-UY" altLang="es-UY" dirty="0" smtClean="0"/>
              <a:t>¿Enfoque de una PMO ágil? – Marcos de trabajo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4" y="1222762"/>
            <a:ext cx="3953966" cy="274212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5989" y="699542"/>
            <a:ext cx="3807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PMI </a:t>
            </a:r>
            <a:r>
              <a:rPr lang="es-ES" sz="1400" dirty="0" err="1" smtClean="0"/>
              <a:t>Disciplined</a:t>
            </a:r>
            <a:r>
              <a:rPr lang="es-ES" sz="1400" dirty="0" smtClean="0"/>
              <a:t> Agile: 6 ciclos de vida de proyectos a elección</a:t>
            </a:r>
            <a:endParaRPr lang="es-ES" sz="1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386" y="466725"/>
            <a:ext cx="3298136" cy="275105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211450" y="699542"/>
            <a:ext cx="1488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PMI </a:t>
            </a:r>
            <a:r>
              <a:rPr lang="es-ES" sz="1400" dirty="0" err="1" smtClean="0"/>
              <a:t>Disciplined</a:t>
            </a:r>
            <a:r>
              <a:rPr lang="es-ES" sz="1400" dirty="0" smtClean="0"/>
              <a:t> Agile: Posibles roles según ciclos de vida</a:t>
            </a:r>
            <a:endParaRPr lang="es-ES" sz="1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611560" y="4072607"/>
            <a:ext cx="3893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FF0000"/>
                </a:solidFill>
              </a:rPr>
              <a:t>La PMO debería crear su propio marco de opciones de ciclos, roles, ceremonias y entregables adaptados a su contexto</a:t>
            </a:r>
            <a:endParaRPr lang="es-ES" sz="1600" dirty="0">
              <a:solidFill>
                <a:srgbClr val="FF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742" y="3217777"/>
            <a:ext cx="3887780" cy="1925723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292470" y="2587586"/>
            <a:ext cx="1488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PM4R Agile (BID): roles en proyectos (híbridos)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550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9" grpId="0"/>
      <p:bldP spid="9" grpId="1"/>
    </p:bldLst>
  </p:timing>
</p:sld>
</file>

<file path=ppt/theme/theme1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10900</TotalTime>
  <Words>1613</Words>
  <Application>Microsoft Office PowerPoint</Application>
  <PresentationFormat>Presentación en pantalla (16:9)</PresentationFormat>
  <Paragraphs>169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Arial</vt:lpstr>
      <vt:lpstr>Calibri</vt:lpstr>
      <vt:lpstr>Microsoft Sans Serif</vt:lpstr>
      <vt:lpstr>Wingdings</vt:lpstr>
      <vt:lpstr>CONTENIDO 10 ENCUENTRO</vt:lpstr>
      <vt:lpstr>Comunidad PMOs del Estado</vt:lpstr>
      <vt:lpstr>Presentación de PowerPoint</vt:lpstr>
      <vt:lpstr>¿ Agilidad?</vt:lpstr>
      <vt:lpstr>¿Enfoque de una PMO ágil?</vt:lpstr>
      <vt:lpstr>¿Enfoque de una PMO ágil?</vt:lpstr>
      <vt:lpstr>¿Enfoque de una PMO ágil? – aporte de valor</vt:lpstr>
      <vt:lpstr>¿Enfoque de una PMO ágil?</vt:lpstr>
      <vt:lpstr>¿Enfoque de una PMO ágil? – Marcos de trabajo</vt:lpstr>
      <vt:lpstr>¿Enfoque de una PMO ágil? – Marcos de trabajo</vt:lpstr>
      <vt:lpstr>¿Enfoque de una PMO ágil?</vt:lpstr>
      <vt:lpstr>¿Enfoque de una PMO ágil? –métricas de valor</vt:lpstr>
      <vt:lpstr>¿Enfoque de una PMO ágil?</vt:lpstr>
      <vt:lpstr>¿Enfoque de una PMO ágil? – entrenar a stakeholders</vt:lpstr>
      <vt:lpstr>Enfoque PMO ágil</vt:lpstr>
      <vt:lpstr>Enfoque PMO ágil</vt:lpstr>
      <vt:lpstr>Enfoque PMO ágil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Comunidad PMOs del Estado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Daniel Mato-Agesic</dc:creator>
  <cp:lastModifiedBy>Daniel Mato</cp:lastModifiedBy>
  <cp:revision>537</cp:revision>
  <dcterms:created xsi:type="dcterms:W3CDTF">2017-07-14T14:51:12Z</dcterms:created>
  <dcterms:modified xsi:type="dcterms:W3CDTF">2023-09-18T13:20:44Z</dcterms:modified>
</cp:coreProperties>
</file>